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2" r:id="rId4"/>
    <p:sldId id="276" r:id="rId5"/>
    <p:sldId id="283" r:id="rId6"/>
    <p:sldId id="285" r:id="rId7"/>
    <p:sldId id="284" r:id="rId8"/>
    <p:sldId id="286" r:id="rId9"/>
    <p:sldId id="258" r:id="rId10"/>
    <p:sldId id="288" r:id="rId11"/>
    <p:sldId id="289" r:id="rId12"/>
    <p:sldId id="290" r:id="rId13"/>
    <p:sldId id="291" r:id="rId14"/>
    <p:sldId id="2145707794" r:id="rId15"/>
    <p:sldId id="294" r:id="rId16"/>
    <p:sldId id="293" r:id="rId17"/>
    <p:sldId id="278" r:id="rId18"/>
    <p:sldId id="275" r:id="rId19"/>
    <p:sldId id="2145707795" r:id="rId20"/>
    <p:sldId id="267" r:id="rId2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723E"/>
    <a:srgbClr val="93BB54"/>
    <a:srgbClr val="C49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3661" autoAdjust="0"/>
  </p:normalViewPr>
  <p:slideViewPr>
    <p:cSldViewPr snapToGrid="0">
      <p:cViewPr>
        <p:scale>
          <a:sx n="80" d="100"/>
          <a:sy n="80" d="100"/>
        </p:scale>
        <p:origin x="378" y="6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24/11/2024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3AC67-746E-41BF-94F3-C3051A8AF899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9F2B5-5EFB-4293-BFC2-388466B558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825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6FDB0-287C-D946-BC84-C12DEDFED613}" type="slidenum">
              <a:rPr lang="es-ES_tradnl" smtClean="0"/>
              <a:t>14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5044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24/11/2024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3806064-D094-DA86-6C22-C9CFC529A6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8722" y="2247339"/>
            <a:ext cx="2634555" cy="156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24/11/2024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FA9D7E4-7BA0-40B7-FF99-DD7B5CDE5C94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D872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24/11/2024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24/11/2024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24/11/2024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24/11/2024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</a:defRPr>
            </a:lvl2pPr>
            <a:lvl3pPr>
              <a:defRPr sz="2400">
                <a:latin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24/11/2024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24/11/2024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24/11/2024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24/11/2024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24/11/2024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9AFD091-953C-4B8E-5508-A2D6A3D77D1D}"/>
              </a:ext>
            </a:extLst>
          </p:cNvPr>
          <p:cNvSpPr/>
          <p:nvPr userDrawn="1"/>
        </p:nvSpPr>
        <p:spPr>
          <a:xfrm>
            <a:off x="0" y="819253"/>
            <a:ext cx="12192000" cy="5219493"/>
          </a:xfrm>
          <a:prstGeom prst="rect">
            <a:avLst/>
          </a:prstGeom>
          <a:solidFill>
            <a:srgbClr val="D872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24/11/2024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663A175-52FA-6661-1F93-E14E5215D728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D872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24/11/2024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9374" y="187747"/>
            <a:ext cx="693252" cy="41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24/11/2024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574" y="187747"/>
            <a:ext cx="693252" cy="41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7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24/11/2024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7174" y="187747"/>
            <a:ext cx="693252" cy="41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2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24/11/2024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9374" y="6279882"/>
            <a:ext cx="693252" cy="41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0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24/11/2024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574" y="6279882"/>
            <a:ext cx="693252" cy="41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2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24/11/2024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7174" y="6279882"/>
            <a:ext cx="693252" cy="41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9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24/11/2024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5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50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71002-CA2E-4DFE-1906-5964B7A7E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B0A7E-4138-A80A-169B-DA1A7B50D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748" y="259035"/>
            <a:ext cx="9757610" cy="434788"/>
          </a:xfrm>
        </p:spPr>
        <p:txBody>
          <a:bodyPr>
            <a:noAutofit/>
          </a:bodyPr>
          <a:lstStyle/>
          <a:p>
            <a:r>
              <a:rPr lang="es-CO" sz="2800" b="1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4.2</a:t>
            </a:r>
            <a:r>
              <a:rPr lang="es-CO" sz="2800" b="1" dirty="0">
                <a:solidFill>
                  <a:schemeClr val="accent2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s-CO" sz="2800" b="1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Migración de Tecnología de TAG (TIC)</a:t>
            </a:r>
            <a:r>
              <a:rPr lang="es-CO" sz="2800" b="1" dirty="0">
                <a:solidFill>
                  <a:schemeClr val="accent2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endParaRPr lang="es-CO" sz="28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1026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F66B7A0-CBBC-7BB9-7A76-D11D26F39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8" y="1034466"/>
            <a:ext cx="10876548" cy="435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19FB15FD-30DC-4CA5-C667-1A8F457BE939}"/>
              </a:ext>
            </a:extLst>
          </p:cNvPr>
          <p:cNvSpPr txBox="1"/>
          <p:nvPr/>
        </p:nvSpPr>
        <p:spPr>
          <a:xfrm>
            <a:off x="5097380" y="5457774"/>
            <a:ext cx="2743199" cy="36576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cs typeface="Helvetica"/>
              </a:rPr>
              <a:t>ARQUITECTURA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83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DA5D5-CDC6-B1BA-9823-A599316BE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BB61C-3245-DE9E-5022-C8399BF97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1916" y="259035"/>
            <a:ext cx="8506326" cy="434788"/>
          </a:xfrm>
        </p:spPr>
        <p:txBody>
          <a:bodyPr>
            <a:noAutofit/>
          </a:bodyPr>
          <a:lstStyle/>
          <a:p>
            <a:r>
              <a:rPr lang="es-CO" sz="2800" b="1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4.2</a:t>
            </a:r>
            <a:r>
              <a:rPr lang="es-CO" sz="2800" b="1" dirty="0">
                <a:solidFill>
                  <a:schemeClr val="accent2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s-CO" sz="2800" b="1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Migración de Tecnología de TAG (TIC)</a:t>
            </a:r>
            <a:r>
              <a:rPr lang="es-CO" sz="2800" b="1" dirty="0">
                <a:solidFill>
                  <a:schemeClr val="accent2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endParaRPr lang="es-CO" sz="28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2050" name="Picture 2" descr="A black background with white squares&#10;&#10;Description automatically generated">
            <a:extLst>
              <a:ext uri="{FF2B5EF4-FFF2-40B4-BE49-F238E27FC236}">
                <a16:creationId xmlns:a16="http://schemas.microsoft.com/office/drawing/2014/main" id="{55D17657-8FA5-A38D-CA07-737BBEAEB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79" y="1034466"/>
            <a:ext cx="1009449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A7C4DFC4-CAA7-C997-AF12-0D5FB91DE08A}"/>
              </a:ext>
            </a:extLst>
          </p:cNvPr>
          <p:cNvSpPr txBox="1"/>
          <p:nvPr/>
        </p:nvSpPr>
        <p:spPr>
          <a:xfrm>
            <a:off x="4319989" y="5638868"/>
            <a:ext cx="4370171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Helvetica"/>
              </a:rPr>
              <a:t>Esquema de retrocompatibilidad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353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433A7-1B4F-7799-80EC-1D92C81B7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6320D6-DC80-F050-13E3-5190BE217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5368" y="259035"/>
            <a:ext cx="7524455" cy="434788"/>
          </a:xfrm>
        </p:spPr>
        <p:txBody>
          <a:bodyPr>
            <a:noAutofit/>
          </a:bodyPr>
          <a:lstStyle/>
          <a:p>
            <a:r>
              <a:rPr lang="es-CO" sz="2800" b="1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4.2</a:t>
            </a:r>
            <a:r>
              <a:rPr lang="es-CO" sz="2800" b="1" dirty="0">
                <a:solidFill>
                  <a:schemeClr val="accent2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s-CO" sz="2800" b="1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Migración de Tecnología de TAG (TIC)</a:t>
            </a:r>
            <a:r>
              <a:rPr lang="es-CO" sz="2800" b="1" dirty="0">
                <a:solidFill>
                  <a:schemeClr val="accent2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endParaRPr lang="es-CO" sz="2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806D85-0435-D8BE-EFA1-B7C339CD5502}"/>
              </a:ext>
            </a:extLst>
          </p:cNvPr>
          <p:cNvSpPr/>
          <p:nvPr/>
        </p:nvSpPr>
        <p:spPr>
          <a:xfrm>
            <a:off x="441766" y="2089006"/>
            <a:ext cx="1943019" cy="6924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cs typeface="Helvetica"/>
              </a:rPr>
              <a:t>Definición técnica - 100%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9430B83-FB12-2C9F-1DAF-F539CDD13A2D}"/>
              </a:ext>
            </a:extLst>
          </p:cNvPr>
          <p:cNvSpPr/>
          <p:nvPr/>
        </p:nvSpPr>
        <p:spPr>
          <a:xfrm>
            <a:off x="2377658" y="2778924"/>
            <a:ext cx="1767966" cy="51734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cs typeface="Helvetica"/>
              </a:rPr>
              <a:t>Maqueta - 100%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205C1CF-1D05-10C4-7AC8-BF013E2F0B69}"/>
              </a:ext>
            </a:extLst>
          </p:cNvPr>
          <p:cNvSpPr/>
          <p:nvPr/>
        </p:nvSpPr>
        <p:spPr>
          <a:xfrm>
            <a:off x="4138496" y="3427654"/>
            <a:ext cx="1613506" cy="5276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cs typeface="Helvetica"/>
              </a:rPr>
              <a:t>Pruebas Lab - 100%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20F24F-A0B1-08F8-D651-BF54B334672E}"/>
              </a:ext>
            </a:extLst>
          </p:cNvPr>
          <p:cNvSpPr/>
          <p:nvPr/>
        </p:nvSpPr>
        <p:spPr>
          <a:xfrm>
            <a:off x="5744874" y="4066087"/>
            <a:ext cx="2406397" cy="558537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cs typeface="Helvetica"/>
              </a:rPr>
              <a:t>Prepración piloto terreno - 80%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A725B84-BFF3-9754-5C8C-4A7C60669C46}"/>
              </a:ext>
            </a:extLst>
          </p:cNvPr>
          <p:cNvSpPr/>
          <p:nvPr/>
        </p:nvSpPr>
        <p:spPr>
          <a:xfrm>
            <a:off x="8144144" y="4714817"/>
            <a:ext cx="1664992" cy="5585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cs typeface="Helvetica"/>
              </a:rPr>
              <a:t>Piloto terreno (Dic-Ene)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AC6DF1D-FCCE-48EF-0952-45272D337AED}"/>
              </a:ext>
            </a:extLst>
          </p:cNvPr>
          <p:cNvSpPr/>
          <p:nvPr/>
        </p:nvSpPr>
        <p:spPr>
          <a:xfrm>
            <a:off x="9894684" y="5373844"/>
            <a:ext cx="1860640" cy="5585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cs typeface="Helvetica"/>
              </a:rPr>
              <a:t>Implementación</a:t>
            </a:r>
          </a:p>
          <a:p>
            <a:pPr algn="ctr"/>
            <a:r>
              <a:rPr lang="en-US" dirty="0">
                <a:cs typeface="Helvetica"/>
              </a:rPr>
              <a:t>(Feb-Jun)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5477EB-57AE-5552-3228-BA781756D78D}"/>
              </a:ext>
            </a:extLst>
          </p:cNvPr>
          <p:cNvSpPr/>
          <p:nvPr/>
        </p:nvSpPr>
        <p:spPr>
          <a:xfrm>
            <a:off x="5744874" y="2449412"/>
            <a:ext cx="4053964" cy="589429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cs typeface="Helvetica"/>
              </a:rPr>
              <a:t>Desarrollo Retrocompatibilidad -50%</a:t>
            </a:r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3EF5737-0A9A-0903-8EC8-89A10BB985D1}"/>
              </a:ext>
            </a:extLst>
          </p:cNvPr>
          <p:cNvSpPr/>
          <p:nvPr/>
        </p:nvSpPr>
        <p:spPr>
          <a:xfrm>
            <a:off x="436676" y="925619"/>
            <a:ext cx="11201089" cy="73874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cs typeface="Helvetica"/>
              </a:rPr>
              <a:t>Mesas de Trabajo ANI-Invias-Intermediadores-Integradores Tecnológicos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94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841D5-2011-35E1-DA0D-5E101BA97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7FC86B-D59C-C4A3-A96F-529BA312E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726" y="271066"/>
            <a:ext cx="10876546" cy="981309"/>
          </a:xfrm>
        </p:spPr>
        <p:txBody>
          <a:bodyPr>
            <a:noAutofit/>
          </a:bodyPr>
          <a:lstStyle/>
          <a:p>
            <a:r>
              <a:rPr lang="es-CO" sz="2800" b="1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4.3</a:t>
            </a:r>
            <a:r>
              <a:rPr lang="es-CO" sz="2800" b="1" dirty="0">
                <a:solidFill>
                  <a:schemeClr val="accent2"/>
                </a:solidFill>
                <a:effectLst/>
                <a:latin typeface="+mj-lt"/>
                <a:ea typeface="Arial" panose="020B0604020202020204" pitchFamily="34" charset="0"/>
              </a:rPr>
              <a:t> A</a:t>
            </a:r>
            <a:r>
              <a:rPr lang="es-CO" sz="2800" b="1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ctualización de Transacciones entre actores y SiGT (Listas, pasos, pruebas de paso) </a:t>
            </a:r>
            <a:endParaRPr lang="es-CO" sz="28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3074" name="Picture 2" descr="A pie chart with numbers and a few percentages&#10;&#10;Description automatically generated">
            <a:extLst>
              <a:ext uri="{FF2B5EF4-FFF2-40B4-BE49-F238E27FC236}">
                <a16:creationId xmlns:a16="http://schemas.microsoft.com/office/drawing/2014/main" id="{B65785B8-4434-57DB-A568-C76BA6542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294" y="1404592"/>
            <a:ext cx="5871411" cy="32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02B628FD-DDC3-72DA-AA31-ED60D1E653F7}"/>
              </a:ext>
            </a:extLst>
          </p:cNvPr>
          <p:cNvSpPr txBox="1"/>
          <p:nvPr/>
        </p:nvSpPr>
        <p:spPr>
          <a:xfrm>
            <a:off x="1046207" y="5084076"/>
            <a:ext cx="11145793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dirty="0">
                <a:cs typeface="Helvetica"/>
              </a:rPr>
              <a:t>Notificar el resultado del consumo de listas en el Swagger "Notificación errores de procesamiento" </a:t>
            </a:r>
          </a:p>
        </p:txBody>
      </p:sp>
    </p:spTree>
    <p:extLst>
      <p:ext uri="{BB962C8B-B14F-4D97-AF65-F5344CB8AC3E}">
        <p14:creationId xmlns:p14="http://schemas.microsoft.com/office/powerpoint/2010/main" val="3013389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60A138E5-ECC2-C75D-9CF7-6CFE188281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20" t="30608" r="21303" b="27873"/>
          <a:stretch/>
        </p:blipFill>
        <p:spPr>
          <a:xfrm>
            <a:off x="2333298" y="780336"/>
            <a:ext cx="7140391" cy="2981187"/>
          </a:xfrm>
          <a:prstGeom prst="rect">
            <a:avLst/>
          </a:prstGeom>
        </p:spPr>
      </p:pic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62A75E50-A7CE-2A51-2C25-C4ED0BFF1860}"/>
              </a:ext>
            </a:extLst>
          </p:cNvPr>
          <p:cNvCxnSpPr>
            <a:cxnSpLocks/>
          </p:cNvCxnSpPr>
          <p:nvPr/>
        </p:nvCxnSpPr>
        <p:spPr>
          <a:xfrm>
            <a:off x="748154" y="4813300"/>
            <a:ext cx="10693397" cy="0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F5C49C8B-B8F9-D294-CB2B-2C88B39077C0}"/>
              </a:ext>
            </a:extLst>
          </p:cNvPr>
          <p:cNvSpPr txBox="1"/>
          <p:nvPr/>
        </p:nvSpPr>
        <p:spPr>
          <a:xfrm>
            <a:off x="1759527" y="3566667"/>
            <a:ext cx="92271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Fortalecimiento de mecanismos de control en servicios de peaje electrónico – IP/REV</a:t>
            </a:r>
            <a:endParaRPr lang="es-CO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751225-845E-C5ED-FD64-FD7A85F9227A}"/>
              </a:ext>
            </a:extLst>
          </p:cNvPr>
          <p:cNvSpPr txBox="1"/>
          <p:nvPr/>
        </p:nvSpPr>
        <p:spPr>
          <a:xfrm>
            <a:off x="1564106" y="257116"/>
            <a:ext cx="81020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4.4</a:t>
            </a:r>
            <a:r>
              <a:rPr lang="es-CO" sz="2800" b="1" dirty="0">
                <a:solidFill>
                  <a:schemeClr val="accent2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s-CO" sz="2800" b="1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Informe usuarios (PQR) (Super Transporte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1574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659A0-26A6-08AB-CCBA-267647DDC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EDFFDD-F9CB-ECDE-68EF-823AC60D5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05" y="84221"/>
            <a:ext cx="11598442" cy="581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65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5AE77-3C10-2AE5-2F88-EB63586D5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07423C-204E-BE72-3E54-9CB605F28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6411"/>
            <a:ext cx="11249526" cy="561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64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50703695-DCC9-2B2B-CE25-CD632F0261C9}"/>
              </a:ext>
            </a:extLst>
          </p:cNvPr>
          <p:cNvSpPr txBox="1">
            <a:spLocks/>
          </p:cNvSpPr>
          <p:nvPr/>
        </p:nvSpPr>
        <p:spPr>
          <a:xfrm>
            <a:off x="325120" y="3429000"/>
            <a:ext cx="11541760" cy="7461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CO" sz="4000" b="1" dirty="0">
                <a:solidFill>
                  <a:schemeClr val="bg1"/>
                </a:solidFill>
                <a:latin typeface="Helvetica"/>
                <a:cs typeface="Helvetica"/>
              </a:rPr>
              <a:t>5</a:t>
            </a:r>
            <a:r>
              <a:rPr lang="es-CO" sz="2800" b="1" dirty="0">
                <a:solidFill>
                  <a:schemeClr val="bg1"/>
                </a:solidFill>
                <a:latin typeface="Helvetica"/>
                <a:cs typeface="Helvetica"/>
              </a:rPr>
              <a:t>. </a:t>
            </a:r>
            <a:r>
              <a:rPr lang="es-CO" sz="4000" b="1" dirty="0">
                <a:solidFill>
                  <a:schemeClr val="bg1"/>
                </a:solidFill>
                <a:latin typeface="Helvetica"/>
                <a:cs typeface="Helvetica"/>
              </a:rPr>
              <a:t>VARIOS</a:t>
            </a:r>
            <a:endParaRPr lang="es-CO" sz="40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8F7C533-5DE6-D0AA-B5E3-34DFA805EA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99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3FAA1E3-1D24-41ED-971C-B59178387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9486"/>
            <a:ext cx="10515600" cy="925285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>
                <a:solidFill>
                  <a:schemeClr val="accent2"/>
                </a:solidFill>
                <a:latin typeface="+mj-lt"/>
              </a:rPr>
              <a:t>Experiencia cliente Intermediadores </a:t>
            </a:r>
            <a:r>
              <a:rPr lang="es-MX" sz="2800" b="1" dirty="0">
                <a:solidFill>
                  <a:schemeClr val="accent2"/>
                </a:solidFill>
                <a:latin typeface="+mj-lt"/>
              </a:rPr>
              <a:t> </a:t>
            </a:r>
            <a:endParaRPr lang="es-CO" sz="2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325D299-CCA5-4B7D-9FF1-FA53656EAD18}"/>
              </a:ext>
            </a:extLst>
          </p:cNvPr>
          <p:cNvSpPr txBox="1">
            <a:spLocks/>
          </p:cNvSpPr>
          <p:nvPr/>
        </p:nvSpPr>
        <p:spPr>
          <a:xfrm>
            <a:off x="571500" y="1480458"/>
            <a:ext cx="11048999" cy="5138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srgbClr val="242424"/>
                </a:solidFill>
                <a:effectLst/>
                <a:latin typeface="+mj-lt"/>
              </a:rPr>
              <a:t>Carril no exclusivo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srgbClr val="242424"/>
                </a:solidFill>
                <a:effectLst/>
                <a:latin typeface="+mj-lt"/>
              </a:rPr>
              <a:t>Certificados vencidos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37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3D59D-E817-EA4D-A8C7-5D612235C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3C9FC27A-7208-DD9D-B344-532036626338}"/>
              </a:ext>
            </a:extLst>
          </p:cNvPr>
          <p:cNvSpPr txBox="1">
            <a:spLocks/>
          </p:cNvSpPr>
          <p:nvPr/>
        </p:nvSpPr>
        <p:spPr>
          <a:xfrm>
            <a:off x="325120" y="3429000"/>
            <a:ext cx="11541760" cy="7461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chemeClr val="bg1"/>
                </a:solidFill>
                <a:latin typeface="+mj-lt"/>
                <a:cs typeface="Helvetica"/>
              </a:rPr>
              <a:t>6. 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CONCLUSIONES Y COMPROMISOS </a:t>
            </a:r>
            <a:endParaRPr lang="es-CO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739DE1D-921F-46EC-7D87-BA83B70A92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14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50703695-DCC9-2B2B-CE25-CD632F0261C9}"/>
              </a:ext>
            </a:extLst>
          </p:cNvPr>
          <p:cNvSpPr txBox="1">
            <a:spLocks/>
          </p:cNvSpPr>
          <p:nvPr/>
        </p:nvSpPr>
        <p:spPr>
          <a:xfrm>
            <a:off x="213360" y="4224303"/>
            <a:ext cx="11541760" cy="7461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chemeClr val="bg1"/>
                </a:solidFill>
                <a:latin typeface="Helvetica"/>
                <a:cs typeface="Helvetica"/>
              </a:rPr>
              <a:t>COMITÉ TECNICO IPREV</a:t>
            </a:r>
            <a:br>
              <a:rPr lang="es-CO" sz="2800" b="1" dirty="0">
                <a:latin typeface="Helvetica" pitchFamily="2" charset="0"/>
              </a:rPr>
            </a:br>
            <a:br>
              <a:rPr lang="es-CO" sz="2800" b="1" dirty="0">
                <a:latin typeface="Helvetica" pitchFamily="2" charset="0"/>
              </a:rPr>
            </a:br>
            <a:r>
              <a:rPr lang="es-CO" sz="2800" b="1" dirty="0">
                <a:solidFill>
                  <a:schemeClr val="bg1"/>
                </a:solidFill>
                <a:latin typeface="Helvetica"/>
                <a:cs typeface="Helvetica"/>
              </a:rPr>
              <a:t>Noviembre 2024 </a:t>
            </a:r>
            <a:endParaRPr lang="es-CO" sz="28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8F7C533-5DE6-D0AA-B5E3-34DFA805EA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28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D4FAC344-98D3-4D36-A7F3-21C7B515DCAF}"/>
              </a:ext>
            </a:extLst>
          </p:cNvPr>
          <p:cNvSpPr txBox="1">
            <a:spLocks/>
          </p:cNvSpPr>
          <p:nvPr/>
        </p:nvSpPr>
        <p:spPr>
          <a:xfrm>
            <a:off x="617112" y="261211"/>
            <a:ext cx="9144000" cy="960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CO" sz="40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Contenido</a:t>
            </a:r>
            <a:endParaRPr lang="es-ES" sz="4000" b="1" dirty="0">
              <a:solidFill>
                <a:schemeClr val="accent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C978212-85BB-48B6-8EBC-44A9394E5822}"/>
              </a:ext>
            </a:extLst>
          </p:cNvPr>
          <p:cNvSpPr txBox="1"/>
          <p:nvPr/>
        </p:nvSpPr>
        <p:spPr>
          <a:xfrm>
            <a:off x="617112" y="1089213"/>
            <a:ext cx="10061462" cy="54470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rPr>
              <a:t>Verificación del Quorum, se nombrarán a las personas que estén en la lista de asistencia previamente enviada por el MT. </a:t>
            </a: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rPr>
              <a:t>(Johana Baquero)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rPr>
              <a:t>Introducción Dr. Ferney Camacho, Director de Infraestructura y presidente de la sesión.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rPr>
              <a:t>Estado temas tratados comité anterior (Johana Baquero)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rPr>
              <a:t>Temas operativos:  </a:t>
            </a:r>
          </a:p>
          <a:p>
            <a:pPr marL="455930" marR="0" indent="-6350">
              <a:lnSpc>
                <a:spcPct val="105000"/>
              </a:lnSpc>
              <a:spcAft>
                <a:spcPts val="195"/>
              </a:spcAft>
            </a:pP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rPr>
              <a:t>4.1 Modificación Resolución (Dir. Infra - TIC)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/>
            </a:endParaRPr>
          </a:p>
          <a:p>
            <a:pPr marL="455930" marR="0" indent="-6350">
              <a:lnSpc>
                <a:spcPct val="105000"/>
              </a:lnSpc>
              <a:spcAft>
                <a:spcPts val="30"/>
              </a:spcAft>
            </a:pP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rPr>
              <a:t>4.2 Migración de Tecnología de TAG (TIC)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/>
            </a:endParaRPr>
          </a:p>
          <a:p>
            <a:pPr marL="464185" marR="0" indent="-6350">
              <a:lnSpc>
                <a:spcPct val="105000"/>
              </a:lnSpc>
              <a:spcAft>
                <a:spcPts val="195"/>
              </a:spcAft>
            </a:pP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rPr>
              <a:t>4.3 Actualización de Transacciones entre actores y SiGT (Listas, pasos, pruebas de paso) (Super T -TIC)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/>
            </a:endParaRPr>
          </a:p>
          <a:p>
            <a:pPr marL="464185" marR="0" indent="-6350">
              <a:lnSpc>
                <a:spcPct val="105000"/>
              </a:lnSpc>
              <a:spcAft>
                <a:spcPts val="195"/>
              </a:spcAft>
            </a:pP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rPr>
              <a:t>4.4 Informe usuarios (PQR) (Super Transporte) </a:t>
            </a:r>
          </a:p>
          <a:p>
            <a:pPr marR="0">
              <a:lnSpc>
                <a:spcPct val="150000"/>
              </a:lnSpc>
              <a:spcAft>
                <a:spcPts val="195"/>
              </a:spcAft>
            </a:pP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rPr>
              <a:t>5.  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rPr>
              <a:t>Varios 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6.   Conclusiones y compromisos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3279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50703695-DCC9-2B2B-CE25-CD632F0261C9}"/>
              </a:ext>
            </a:extLst>
          </p:cNvPr>
          <p:cNvSpPr txBox="1">
            <a:spLocks/>
          </p:cNvSpPr>
          <p:nvPr/>
        </p:nvSpPr>
        <p:spPr>
          <a:xfrm>
            <a:off x="325120" y="2873023"/>
            <a:ext cx="11541760" cy="7461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chemeClr val="bg1"/>
                </a:solidFill>
                <a:latin typeface="Helvetica"/>
                <a:cs typeface="Helvetica"/>
              </a:rPr>
              <a:t>1. </a:t>
            </a:r>
            <a:r>
              <a:rPr lang="es-ES" sz="2800" b="1" dirty="0">
                <a:solidFill>
                  <a:schemeClr val="bg1"/>
                </a:solidFill>
                <a:latin typeface="Helvetica"/>
                <a:cs typeface="Helvetica"/>
              </a:rPr>
              <a:t>VERIFICACIÓN DEL QUORUM</a:t>
            </a:r>
            <a:endParaRPr lang="es-CO" sz="28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8F7C533-5DE6-D0AA-B5E3-34DFA805EA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89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50703695-DCC9-2B2B-CE25-CD632F0261C9}"/>
              </a:ext>
            </a:extLst>
          </p:cNvPr>
          <p:cNvSpPr txBox="1">
            <a:spLocks/>
          </p:cNvSpPr>
          <p:nvPr/>
        </p:nvSpPr>
        <p:spPr>
          <a:xfrm>
            <a:off x="325120" y="2873023"/>
            <a:ext cx="11541760" cy="7461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chemeClr val="bg1"/>
                </a:solidFill>
                <a:latin typeface="Helvetica"/>
                <a:cs typeface="Helvetica"/>
              </a:rPr>
              <a:t>2. </a:t>
            </a:r>
            <a:r>
              <a:rPr lang="es-CO" sz="2800" b="1" dirty="0">
                <a:solidFill>
                  <a:schemeClr val="bg1"/>
                </a:solidFill>
                <a:latin typeface="+mj-lt"/>
                <a:cs typeface="Arial"/>
              </a:rPr>
              <a:t>Introducción Dr. Ferney Camacho, Director de Infraestructura y presidente de la sesión. </a:t>
            </a:r>
          </a:p>
          <a:p>
            <a:endParaRPr lang="es-CO" sz="28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8F7C533-5DE6-D0AA-B5E3-34DFA805EA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42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51EB1-F013-F37F-C97C-67717055A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FBB579D9-159A-F48E-6327-FA19299BBF3F}"/>
              </a:ext>
            </a:extLst>
          </p:cNvPr>
          <p:cNvSpPr txBox="1">
            <a:spLocks/>
          </p:cNvSpPr>
          <p:nvPr/>
        </p:nvSpPr>
        <p:spPr>
          <a:xfrm>
            <a:off x="325120" y="2873023"/>
            <a:ext cx="11541760" cy="7461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chemeClr val="bg1"/>
                </a:solidFill>
                <a:latin typeface="+mj-lt"/>
                <a:cs typeface="Helvetica"/>
              </a:rPr>
              <a:t>3. </a:t>
            </a:r>
            <a:r>
              <a:rPr lang="es-CO" sz="2800" b="1" dirty="0">
                <a:solidFill>
                  <a:schemeClr val="bg1"/>
                </a:solidFill>
                <a:latin typeface="+mj-lt"/>
                <a:cs typeface="Arial"/>
              </a:rPr>
              <a:t>ESTADO TEMAS TRATADOS COMITÉ ANTERIOR </a:t>
            </a:r>
            <a:endParaRPr lang="es-CO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39BF93E-A6E2-4743-8BA0-BB1A711213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6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A1683-EDD6-CC05-5614-FEE76B9E3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452A6BD4-D1E9-7710-9117-0A3B65B42E9E}"/>
              </a:ext>
            </a:extLst>
          </p:cNvPr>
          <p:cNvSpPr txBox="1"/>
          <p:nvPr/>
        </p:nvSpPr>
        <p:spPr>
          <a:xfrm>
            <a:off x="617112" y="1089213"/>
            <a:ext cx="10061462" cy="1305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CO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rPr>
              <a:t>Modificación Resolución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CO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rPr>
              <a:t>Migración de Tecnología</a:t>
            </a:r>
          </a:p>
        </p:txBody>
      </p:sp>
    </p:spTree>
    <p:extLst>
      <p:ext uri="{BB962C8B-B14F-4D97-AF65-F5344CB8AC3E}">
        <p14:creationId xmlns:p14="http://schemas.microsoft.com/office/powerpoint/2010/main" val="1411503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4F3E3-23CB-6084-75A4-33EF4A974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359C6EB1-3418-A8FE-2D88-467914DF9F18}"/>
              </a:ext>
            </a:extLst>
          </p:cNvPr>
          <p:cNvSpPr txBox="1">
            <a:spLocks/>
          </p:cNvSpPr>
          <p:nvPr/>
        </p:nvSpPr>
        <p:spPr>
          <a:xfrm>
            <a:off x="325120" y="2873023"/>
            <a:ext cx="11541760" cy="7461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chemeClr val="bg1"/>
                </a:solidFill>
                <a:latin typeface="Helvetica"/>
                <a:cs typeface="Helvetica"/>
              </a:rPr>
              <a:t>4.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Arial"/>
              </a:rPr>
              <a:t>TEMAS OPERATIVOS</a:t>
            </a:r>
          </a:p>
          <a:p>
            <a:endParaRPr lang="es-CO" sz="28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9FDFF5F-D302-248B-B953-7FB8B45FE4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29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94DB6C-0FFA-0C13-8F3D-4BF8C1F49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2176" y="259035"/>
            <a:ext cx="6947647" cy="434788"/>
          </a:xfrm>
        </p:spPr>
        <p:txBody>
          <a:bodyPr>
            <a:noAutofit/>
          </a:bodyPr>
          <a:lstStyle/>
          <a:p>
            <a:r>
              <a:rPr lang="es-ES" sz="2800" b="1" dirty="0">
                <a:solidFill>
                  <a:schemeClr val="accent2"/>
                </a:solidFill>
                <a:latin typeface="+mj-lt"/>
              </a:rPr>
              <a:t>4.1 Modificación de la Resolución</a:t>
            </a:r>
            <a:endParaRPr lang="es-CO" sz="2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8DD7A0-2B2F-EC29-A108-139312FA9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736" y="820271"/>
            <a:ext cx="11264526" cy="5217458"/>
          </a:xfrm>
        </p:spPr>
        <p:txBody>
          <a:bodyPr>
            <a:normAutofit/>
          </a:bodyPr>
          <a:lstStyle/>
          <a:p>
            <a:pPr marL="283210" indent="-283210" algn="just">
              <a:buFont typeface="Wingdings"/>
              <a:buChar char="ü"/>
            </a:pPr>
            <a:r>
              <a:rPr lang="es-ES" sz="2000" dirty="0">
                <a:latin typeface="+mj-lt"/>
                <a:cs typeface="Helvetica"/>
              </a:rPr>
              <a:t>Borrador de la primera modificación de la Resolución de Peajes Electrónicos, la cual contiene lo siguiente:</a:t>
            </a:r>
          </a:p>
          <a:p>
            <a:pPr algn="just"/>
            <a:r>
              <a:rPr lang="es-ES" sz="2000" dirty="0">
                <a:latin typeface="+mj-lt"/>
                <a:cs typeface="Helvetica"/>
              </a:rPr>
              <a:t>1.  Migración de Tag.</a:t>
            </a:r>
          </a:p>
          <a:p>
            <a:pPr algn="just"/>
            <a:r>
              <a:rPr lang="es-ES" sz="2000" dirty="0">
                <a:latin typeface="+mj-lt"/>
                <a:cs typeface="Helvetica"/>
              </a:rPr>
              <a:t>2. Delegación en la Dirección de Infraestructura, de las actualizaciones de los Anexos de la Resolución 20213040035125 del 11 de agosto de 2021 (Anexo 1 - Técnico, Anexo 4 - Oferta Básica de Interoperabilidad OBIP-, Anexo 5 - Especificaciones de Interoperabilidad).</a:t>
            </a:r>
          </a:p>
          <a:p>
            <a:pPr algn="just"/>
            <a:r>
              <a:rPr lang="es-ES" sz="2000" dirty="0">
                <a:latin typeface="+mj-lt"/>
                <a:cs typeface="Helvetica"/>
              </a:rPr>
              <a:t>3. Naturaleza de los Intermediadores: En el sentido de incluir a los consorcios o uniones temporales.</a:t>
            </a:r>
          </a:p>
          <a:p>
            <a:pPr algn="just"/>
            <a:r>
              <a:rPr lang="es-ES" sz="2000" dirty="0">
                <a:latin typeface="+mj-lt"/>
                <a:cs typeface="Helvetica"/>
              </a:rPr>
              <a:t>4. Ampliación de Requisitos para obtener la habilitación de los Actores Estratégicos (perfil profesional más amplio).</a:t>
            </a:r>
          </a:p>
          <a:p>
            <a:pPr algn="just"/>
            <a:r>
              <a:rPr lang="es-ES" sz="2000" dirty="0">
                <a:latin typeface="+mj-lt"/>
                <a:cs typeface="Helvetica"/>
              </a:rPr>
              <a:t>5. Verificación de las Pólizas de responsabilidad civil y extra contractual.</a:t>
            </a:r>
          </a:p>
          <a:p>
            <a:pPr algn="just"/>
            <a:r>
              <a:rPr lang="es-ES" sz="2000" dirty="0">
                <a:latin typeface="+mj-lt"/>
                <a:cs typeface="Helvetica"/>
              </a:rPr>
              <a:t>6. </a:t>
            </a:r>
            <a:r>
              <a:rPr lang="es-CO" sz="2000" dirty="0">
                <a:solidFill>
                  <a:srgbClr val="000000"/>
                </a:solidFill>
                <a:latin typeface="+mj-lt"/>
                <a:cs typeface="Helvetica"/>
              </a:rPr>
              <a:t>C</a:t>
            </a:r>
            <a:r>
              <a:rPr lang="es-CO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reación del actor “Integrador Tecnológico IP/REV”</a:t>
            </a:r>
          </a:p>
          <a:p>
            <a:pPr algn="just"/>
            <a:r>
              <a:rPr lang="es-CO" sz="2000" dirty="0">
                <a:solidFill>
                  <a:srgbClr val="000000"/>
                </a:solidFill>
                <a:latin typeface="+mj-lt"/>
                <a:cs typeface="Helvetica"/>
              </a:rPr>
              <a:t>7.  </a:t>
            </a:r>
            <a:r>
              <a:rPr lang="es-CO" sz="2000" dirty="0">
                <a:effectLst/>
                <a:latin typeface="+mj-lt"/>
                <a:ea typeface="Calibri" panose="020F0502020204030204" pitchFamily="34" charset="0"/>
                <a:cs typeface="Work Sans" pitchFamily="2" charset="0"/>
              </a:rPr>
              <a:t>Alcance del Comité Técnico de Operación</a:t>
            </a:r>
            <a:endParaRPr lang="es-CO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s-ES" dirty="0"/>
          </a:p>
          <a:p>
            <a:pPr algn="l"/>
            <a:endParaRPr lang="es-ES" dirty="0"/>
          </a:p>
          <a:p>
            <a:pPr algn="l"/>
            <a:endParaRPr lang="es-ES" dirty="0"/>
          </a:p>
          <a:p>
            <a:pPr algn="l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60436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1985</TotalTime>
  <Words>449</Words>
  <Application>Microsoft Office PowerPoint</Application>
  <PresentationFormat>Widescreen</PresentationFormat>
  <Paragraphs>53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Aptos</vt:lpstr>
      <vt:lpstr>Arial</vt:lpstr>
      <vt:lpstr>Calibri</vt:lpstr>
      <vt:lpstr>Helvetica</vt:lpstr>
      <vt:lpstr>Verdana</vt:lpstr>
      <vt:lpstr>Wingdings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4.1 Modificación de la Resolución</vt:lpstr>
      <vt:lpstr>4.2 Migración de Tecnología de TAG (TIC) </vt:lpstr>
      <vt:lpstr>4.2 Migración de Tecnología de TAG (TIC) </vt:lpstr>
      <vt:lpstr>4.2 Migración de Tecnología de TAG (TIC) </vt:lpstr>
      <vt:lpstr>4.3 Actualización de Transacciones entre actores y SiGT (Listas, pasos, pruebas de paso) </vt:lpstr>
      <vt:lpstr>PowerPoint Presentation</vt:lpstr>
      <vt:lpstr>PowerPoint Presentation</vt:lpstr>
      <vt:lpstr>PowerPoint Presentation</vt:lpstr>
      <vt:lpstr>PowerPoint Presentation</vt:lpstr>
      <vt:lpstr>Experiencia cliente Intermediadores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Johana Baquero</cp:lastModifiedBy>
  <cp:revision>21</cp:revision>
  <dcterms:created xsi:type="dcterms:W3CDTF">2023-05-08T00:34:42Z</dcterms:created>
  <dcterms:modified xsi:type="dcterms:W3CDTF">2024-11-24T23:41:40Z</dcterms:modified>
</cp:coreProperties>
</file>